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sldIdLst>
    <p:sldId id="256" r:id="rId2"/>
    <p:sldId id="268" r:id="rId3"/>
    <p:sldId id="285" r:id="rId4"/>
    <p:sldId id="286" r:id="rId5"/>
    <p:sldId id="270" r:id="rId6"/>
    <p:sldId id="271" r:id="rId7"/>
    <p:sldId id="273" r:id="rId8"/>
    <p:sldId id="274" r:id="rId9"/>
    <p:sldId id="287" r:id="rId10"/>
    <p:sldId id="288" r:id="rId11"/>
    <p:sldId id="289" r:id="rId12"/>
    <p:sldId id="290" r:id="rId13"/>
    <p:sldId id="291" r:id="rId14"/>
    <p:sldId id="292" r:id="rId15"/>
    <p:sldId id="283" r:id="rId16"/>
    <p:sldId id="284" r:id="rId17"/>
    <p:sldId id="258" r:id="rId18"/>
    <p:sldId id="259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80" d="100"/>
          <a:sy n="8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B0A2E-16AB-4791-96A6-54126789CB0F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57E2F5-A440-46FD-9E35-D8F8955E6EF4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dirty="0"/>
            <a:t>Магистральные направления</a:t>
          </a:r>
        </a:p>
      </dgm:t>
    </dgm:pt>
    <dgm:pt modelId="{FF32BCB3-B72D-4CA8-9919-FD8475CF7757}" type="parTrans" cxnId="{EB2F1DAB-6F16-4CBC-8692-B6F9223C82B3}">
      <dgm:prSet/>
      <dgm:spPr/>
      <dgm:t>
        <a:bodyPr/>
        <a:lstStyle/>
        <a:p>
          <a:endParaRPr lang="ru-RU"/>
        </a:p>
      </dgm:t>
    </dgm:pt>
    <dgm:pt modelId="{1C78B373-5300-4D26-904B-DFA474C94680}" type="sibTrans" cxnId="{EB2F1DAB-6F16-4CBC-8692-B6F9223C82B3}">
      <dgm:prSet/>
      <dgm:spPr/>
      <dgm:t>
        <a:bodyPr/>
        <a:lstStyle/>
        <a:p>
          <a:endParaRPr lang="ru-RU"/>
        </a:p>
      </dgm:t>
    </dgm:pt>
    <dgm:pt modelId="{EE2C2047-A870-4D00-966A-9ADCEB47A2F9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/>
            <a:t>Прорыв</a:t>
          </a:r>
        </a:p>
      </dgm:t>
    </dgm:pt>
    <dgm:pt modelId="{46AFE6A6-8D15-4BD8-B0EA-659494201614}" type="parTrans" cxnId="{FF7B9D10-DFF0-444B-B0D6-2D399518E900}">
      <dgm:prSet/>
      <dgm:spPr/>
      <dgm:t>
        <a:bodyPr/>
        <a:lstStyle/>
        <a:p>
          <a:endParaRPr lang="ru-RU"/>
        </a:p>
      </dgm:t>
    </dgm:pt>
    <dgm:pt modelId="{D2983689-BF73-4E47-BA02-917B20037A95}" type="sibTrans" cxnId="{FF7B9D10-DFF0-444B-B0D6-2D399518E900}">
      <dgm:prSet/>
      <dgm:spPr/>
      <dgm:t>
        <a:bodyPr/>
        <a:lstStyle/>
        <a:p>
          <a:endParaRPr lang="ru-RU"/>
        </a:p>
      </dgm:t>
    </dgm:pt>
    <dgm:pt modelId="{CA54996F-E858-4CFD-B1E4-45729D33289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/>
            <a:t>Зрелая</a:t>
          </a:r>
          <a:r>
            <a:rPr lang="ru-RU" sz="1200" b="1" baseline="0" dirty="0"/>
            <a:t> наука</a:t>
          </a:r>
          <a:endParaRPr lang="ru-RU" sz="1200" b="1" dirty="0"/>
        </a:p>
      </dgm:t>
    </dgm:pt>
    <dgm:pt modelId="{B540F8F8-1CBA-4D69-BABA-CC06639E5903}" type="parTrans" cxnId="{8490C277-E658-4AE2-9654-2B96F7F9A791}">
      <dgm:prSet/>
      <dgm:spPr/>
      <dgm:t>
        <a:bodyPr/>
        <a:lstStyle/>
        <a:p>
          <a:endParaRPr lang="ru-RU"/>
        </a:p>
      </dgm:t>
    </dgm:pt>
    <dgm:pt modelId="{E7BB1984-5DC8-4662-9CFE-FB1B89782A98}" type="sibTrans" cxnId="{8490C277-E658-4AE2-9654-2B96F7F9A791}">
      <dgm:prSet/>
      <dgm:spPr/>
      <dgm:t>
        <a:bodyPr/>
        <a:lstStyle/>
        <a:p>
          <a:endParaRPr lang="ru-RU"/>
        </a:p>
      </dgm:t>
    </dgm:pt>
    <dgm:pt modelId="{2CDFB61F-63AB-4DDC-B55B-1C9801527D0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/>
            <a:t>Фантастика</a:t>
          </a:r>
        </a:p>
      </dgm:t>
    </dgm:pt>
    <dgm:pt modelId="{48F32283-BC72-4BBB-8C27-C912305D5F15}" type="parTrans" cxnId="{FD0E7C38-AA91-410F-9770-728A29B1A4CD}">
      <dgm:prSet/>
      <dgm:spPr/>
      <dgm:t>
        <a:bodyPr/>
        <a:lstStyle/>
        <a:p>
          <a:endParaRPr lang="ru-RU"/>
        </a:p>
      </dgm:t>
    </dgm:pt>
    <dgm:pt modelId="{0406BFF8-6CA8-4F35-9BDE-FEE096CC9B65}" type="sibTrans" cxnId="{FD0E7C38-AA91-410F-9770-728A29B1A4CD}">
      <dgm:prSet/>
      <dgm:spPr/>
      <dgm:t>
        <a:bodyPr/>
        <a:lstStyle/>
        <a:p>
          <a:endParaRPr lang="ru-RU"/>
        </a:p>
      </dgm:t>
    </dgm:pt>
    <dgm:pt modelId="{22034D00-2F8C-4613-9D22-63016CF24997}" type="pres">
      <dgm:prSet presAssocID="{17EB0A2E-16AB-4791-96A6-54126789CB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83B272-84BA-48C1-9A62-7053198006DB}" type="pres">
      <dgm:prSet presAssocID="{EC57E2F5-A440-46FD-9E35-D8F8955E6EF4}" presName="composite" presStyleCnt="0"/>
      <dgm:spPr/>
    </dgm:pt>
    <dgm:pt modelId="{124F77B9-D1FC-412C-ABDE-966860BBD78C}" type="pres">
      <dgm:prSet presAssocID="{EC57E2F5-A440-46FD-9E35-D8F8955E6EF4}" presName="imagSh" presStyleLbl="b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B66ED6-5EA5-476F-B767-3FFE8810E2B7}" type="pres">
      <dgm:prSet presAssocID="{EC57E2F5-A440-46FD-9E35-D8F8955E6EF4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E358E-B0A4-41A6-AD7F-7282DF9DF5CE}" type="pres">
      <dgm:prSet presAssocID="{1C78B373-5300-4D26-904B-DFA474C9468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10D3CED-89D8-4AD2-A61A-3623A982D14B}" type="pres">
      <dgm:prSet presAssocID="{1C78B373-5300-4D26-904B-DFA474C94680}" presName="connTx" presStyleLbl="sibTrans2D1" presStyleIdx="0" presStyleCnt="3"/>
      <dgm:spPr/>
      <dgm:t>
        <a:bodyPr/>
        <a:lstStyle/>
        <a:p>
          <a:endParaRPr lang="ru-RU"/>
        </a:p>
      </dgm:t>
    </dgm:pt>
    <dgm:pt modelId="{CD735D57-E707-400B-9402-A246755A858B}" type="pres">
      <dgm:prSet presAssocID="{EE2C2047-A870-4D00-966A-9ADCEB47A2F9}" presName="composite" presStyleCnt="0"/>
      <dgm:spPr/>
    </dgm:pt>
    <dgm:pt modelId="{67794D08-8922-4CE5-8F7C-46530E7CF9F0}" type="pres">
      <dgm:prSet presAssocID="{EE2C2047-A870-4D00-966A-9ADCEB47A2F9}" presName="imagSh" presStyleLbl="bgImgPlace1" presStyleIdx="1" presStyleCnt="4" custLinFactNeighborX="7469" custLinFactNeighborY="18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3FF64E-CE1F-4A92-AC5C-535D3A61F3ED}" type="pres">
      <dgm:prSet presAssocID="{EE2C2047-A870-4D00-966A-9ADCEB47A2F9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25115-F31E-44BD-A737-295AB1F8F182}" type="pres">
      <dgm:prSet presAssocID="{D2983689-BF73-4E47-BA02-917B20037A9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19DABA0-9489-47C1-85E0-CCAA977C7B55}" type="pres">
      <dgm:prSet presAssocID="{D2983689-BF73-4E47-BA02-917B20037A95}" presName="connTx" presStyleLbl="sibTrans2D1" presStyleIdx="1" presStyleCnt="3"/>
      <dgm:spPr/>
      <dgm:t>
        <a:bodyPr/>
        <a:lstStyle/>
        <a:p>
          <a:endParaRPr lang="ru-RU"/>
        </a:p>
      </dgm:t>
    </dgm:pt>
    <dgm:pt modelId="{E59DCC72-C740-4EB6-8EF8-154DA0AE8E9A}" type="pres">
      <dgm:prSet presAssocID="{CA54996F-E858-4CFD-B1E4-45729D332891}" presName="composite" presStyleCnt="0"/>
      <dgm:spPr/>
    </dgm:pt>
    <dgm:pt modelId="{F4304699-3B92-4A04-9C3A-AF251C6AAF06}" type="pres">
      <dgm:prSet presAssocID="{CA54996F-E858-4CFD-B1E4-45729D332891}" presName="imagSh" presStyleLbl="bgImgPlace1" presStyleIdx="2" presStyleCnt="4" custLinFactNeighborX="15674" custLinFactNeighborY="-96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05309A7-6992-42CE-B386-A9F5213F927C}" type="pres">
      <dgm:prSet presAssocID="{CA54996F-E858-4CFD-B1E4-45729D332891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0A783-528B-4374-BE99-EA5A46546149}" type="pres">
      <dgm:prSet presAssocID="{E7BB1984-5DC8-4662-9CFE-FB1B89782A9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771546-CEC1-42F6-B808-557C49824B62}" type="pres">
      <dgm:prSet presAssocID="{E7BB1984-5DC8-4662-9CFE-FB1B89782A98}" presName="connTx" presStyleLbl="sibTrans2D1" presStyleIdx="2" presStyleCnt="3"/>
      <dgm:spPr/>
      <dgm:t>
        <a:bodyPr/>
        <a:lstStyle/>
        <a:p>
          <a:endParaRPr lang="ru-RU"/>
        </a:p>
      </dgm:t>
    </dgm:pt>
    <dgm:pt modelId="{0BC1AA49-033D-4CFD-A296-AD1A47D5038B}" type="pres">
      <dgm:prSet presAssocID="{2CDFB61F-63AB-4DDC-B55B-1C9801527D00}" presName="composite" presStyleCnt="0"/>
      <dgm:spPr/>
    </dgm:pt>
    <dgm:pt modelId="{A859D060-6EE2-4334-A60C-7F9E8AD839D3}" type="pres">
      <dgm:prSet presAssocID="{2CDFB61F-63AB-4DDC-B55B-1C9801527D00}" presName="imagSh" presStyleLbl="b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107FA8C-6674-41F1-B86A-9BF9B0750302}" type="pres">
      <dgm:prSet presAssocID="{2CDFB61F-63AB-4DDC-B55B-1C9801527D00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AD0B32-6571-419C-AA10-C60FB022F73C}" type="presOf" srcId="{1C78B373-5300-4D26-904B-DFA474C94680}" destId="{F10D3CED-89D8-4AD2-A61A-3623A982D14B}" srcOrd="1" destOrd="0" presId="urn:microsoft.com/office/officeart/2005/8/layout/hProcess10#1"/>
    <dgm:cxn modelId="{FF7B9D10-DFF0-444B-B0D6-2D399518E900}" srcId="{17EB0A2E-16AB-4791-96A6-54126789CB0F}" destId="{EE2C2047-A870-4D00-966A-9ADCEB47A2F9}" srcOrd="1" destOrd="0" parTransId="{46AFE6A6-8D15-4BD8-B0EA-659494201614}" sibTransId="{D2983689-BF73-4E47-BA02-917B20037A95}"/>
    <dgm:cxn modelId="{7169FD5F-9B36-48EB-9CCA-0BF626F9648C}" type="presOf" srcId="{CA54996F-E858-4CFD-B1E4-45729D332891}" destId="{705309A7-6992-42CE-B386-A9F5213F927C}" srcOrd="0" destOrd="0" presId="urn:microsoft.com/office/officeart/2005/8/layout/hProcess10#1"/>
    <dgm:cxn modelId="{C4080B19-7F9F-4DBC-A7CA-32E933EC6714}" type="presOf" srcId="{2CDFB61F-63AB-4DDC-B55B-1C9801527D00}" destId="{8107FA8C-6674-41F1-B86A-9BF9B0750302}" srcOrd="0" destOrd="0" presId="urn:microsoft.com/office/officeart/2005/8/layout/hProcess10#1"/>
    <dgm:cxn modelId="{0A37791F-22CD-4ABA-A4FA-2B2FDFB81FC6}" type="presOf" srcId="{D2983689-BF73-4E47-BA02-917B20037A95}" destId="{9EC25115-F31E-44BD-A737-295AB1F8F182}" srcOrd="0" destOrd="0" presId="urn:microsoft.com/office/officeart/2005/8/layout/hProcess10#1"/>
    <dgm:cxn modelId="{FD0E7C38-AA91-410F-9770-728A29B1A4CD}" srcId="{17EB0A2E-16AB-4791-96A6-54126789CB0F}" destId="{2CDFB61F-63AB-4DDC-B55B-1C9801527D00}" srcOrd="3" destOrd="0" parTransId="{48F32283-BC72-4BBB-8C27-C912305D5F15}" sibTransId="{0406BFF8-6CA8-4F35-9BDE-FEE096CC9B65}"/>
    <dgm:cxn modelId="{872CCC21-6BFF-487C-94F2-48581C1DBD17}" type="presOf" srcId="{EE2C2047-A870-4D00-966A-9ADCEB47A2F9}" destId="{EF3FF64E-CE1F-4A92-AC5C-535D3A61F3ED}" srcOrd="0" destOrd="0" presId="urn:microsoft.com/office/officeart/2005/8/layout/hProcess10#1"/>
    <dgm:cxn modelId="{EB2F1DAB-6F16-4CBC-8692-B6F9223C82B3}" srcId="{17EB0A2E-16AB-4791-96A6-54126789CB0F}" destId="{EC57E2F5-A440-46FD-9E35-D8F8955E6EF4}" srcOrd="0" destOrd="0" parTransId="{FF32BCB3-B72D-4CA8-9919-FD8475CF7757}" sibTransId="{1C78B373-5300-4D26-904B-DFA474C94680}"/>
    <dgm:cxn modelId="{01C21150-3EC6-42CA-A6D5-43E41B7EF44D}" type="presOf" srcId="{17EB0A2E-16AB-4791-96A6-54126789CB0F}" destId="{22034D00-2F8C-4613-9D22-63016CF24997}" srcOrd="0" destOrd="0" presId="urn:microsoft.com/office/officeart/2005/8/layout/hProcess10#1"/>
    <dgm:cxn modelId="{61734047-CFD8-4112-8DCD-8176D1A1D22E}" type="presOf" srcId="{E7BB1984-5DC8-4662-9CFE-FB1B89782A98}" destId="{23771546-CEC1-42F6-B808-557C49824B62}" srcOrd="1" destOrd="0" presId="urn:microsoft.com/office/officeart/2005/8/layout/hProcess10#1"/>
    <dgm:cxn modelId="{2FF04B9C-32BB-4714-BF17-84A72189D454}" type="presOf" srcId="{D2983689-BF73-4E47-BA02-917B20037A95}" destId="{A19DABA0-9489-47C1-85E0-CCAA977C7B55}" srcOrd="1" destOrd="0" presId="urn:microsoft.com/office/officeart/2005/8/layout/hProcess10#1"/>
    <dgm:cxn modelId="{099E226D-5F61-4864-88C5-83E6AEDFACAD}" type="presOf" srcId="{EC57E2F5-A440-46FD-9E35-D8F8955E6EF4}" destId="{CFB66ED6-5EA5-476F-B767-3FFE8810E2B7}" srcOrd="0" destOrd="0" presId="urn:microsoft.com/office/officeart/2005/8/layout/hProcess10#1"/>
    <dgm:cxn modelId="{9D457333-E7B3-40DC-8B2C-1F5D460DBE73}" type="presOf" srcId="{1C78B373-5300-4D26-904B-DFA474C94680}" destId="{C76E358E-B0A4-41A6-AD7F-7282DF9DF5CE}" srcOrd="0" destOrd="0" presId="urn:microsoft.com/office/officeart/2005/8/layout/hProcess10#1"/>
    <dgm:cxn modelId="{8A17226F-8734-4C1D-A2D7-7D808D8C2CC6}" type="presOf" srcId="{E7BB1984-5DC8-4662-9CFE-FB1B89782A98}" destId="{D0A0A783-528B-4374-BE99-EA5A46546149}" srcOrd="0" destOrd="0" presId="urn:microsoft.com/office/officeart/2005/8/layout/hProcess10#1"/>
    <dgm:cxn modelId="{8490C277-E658-4AE2-9654-2B96F7F9A791}" srcId="{17EB0A2E-16AB-4791-96A6-54126789CB0F}" destId="{CA54996F-E858-4CFD-B1E4-45729D332891}" srcOrd="2" destOrd="0" parTransId="{B540F8F8-1CBA-4D69-BABA-CC06639E5903}" sibTransId="{E7BB1984-5DC8-4662-9CFE-FB1B89782A98}"/>
    <dgm:cxn modelId="{61EEEB90-C9EB-4BC7-855F-FC7FB48FB7C5}" type="presParOf" srcId="{22034D00-2F8C-4613-9D22-63016CF24997}" destId="{0C83B272-84BA-48C1-9A62-7053198006DB}" srcOrd="0" destOrd="0" presId="urn:microsoft.com/office/officeart/2005/8/layout/hProcess10#1"/>
    <dgm:cxn modelId="{7B8BED82-59F3-4FE5-B937-9197E9E9B359}" type="presParOf" srcId="{0C83B272-84BA-48C1-9A62-7053198006DB}" destId="{124F77B9-D1FC-412C-ABDE-966860BBD78C}" srcOrd="0" destOrd="0" presId="urn:microsoft.com/office/officeart/2005/8/layout/hProcess10#1"/>
    <dgm:cxn modelId="{6D39E77E-D32D-4D45-B5D3-C43BD9B5A8DE}" type="presParOf" srcId="{0C83B272-84BA-48C1-9A62-7053198006DB}" destId="{CFB66ED6-5EA5-476F-B767-3FFE8810E2B7}" srcOrd="1" destOrd="0" presId="urn:microsoft.com/office/officeart/2005/8/layout/hProcess10#1"/>
    <dgm:cxn modelId="{57EE3DDD-ADCB-44AB-B805-70063F15AC2D}" type="presParOf" srcId="{22034D00-2F8C-4613-9D22-63016CF24997}" destId="{C76E358E-B0A4-41A6-AD7F-7282DF9DF5CE}" srcOrd="1" destOrd="0" presId="urn:microsoft.com/office/officeart/2005/8/layout/hProcess10#1"/>
    <dgm:cxn modelId="{98330CD8-48A5-4FE4-910B-CC6F65836E04}" type="presParOf" srcId="{C76E358E-B0A4-41A6-AD7F-7282DF9DF5CE}" destId="{F10D3CED-89D8-4AD2-A61A-3623A982D14B}" srcOrd="0" destOrd="0" presId="urn:microsoft.com/office/officeart/2005/8/layout/hProcess10#1"/>
    <dgm:cxn modelId="{17B6288B-C8B9-4844-A8C7-1907F7BABEE6}" type="presParOf" srcId="{22034D00-2F8C-4613-9D22-63016CF24997}" destId="{CD735D57-E707-400B-9402-A246755A858B}" srcOrd="2" destOrd="0" presId="urn:microsoft.com/office/officeart/2005/8/layout/hProcess10#1"/>
    <dgm:cxn modelId="{558BC8E0-69FA-45DA-BE34-3EFBBAA69ADA}" type="presParOf" srcId="{CD735D57-E707-400B-9402-A246755A858B}" destId="{67794D08-8922-4CE5-8F7C-46530E7CF9F0}" srcOrd="0" destOrd="0" presId="urn:microsoft.com/office/officeart/2005/8/layout/hProcess10#1"/>
    <dgm:cxn modelId="{64BB52CB-A82F-4533-9611-ED5B07BEBF36}" type="presParOf" srcId="{CD735D57-E707-400B-9402-A246755A858B}" destId="{EF3FF64E-CE1F-4A92-AC5C-535D3A61F3ED}" srcOrd="1" destOrd="0" presId="urn:microsoft.com/office/officeart/2005/8/layout/hProcess10#1"/>
    <dgm:cxn modelId="{F8654888-1228-4C57-9A7B-B03601B6CFCA}" type="presParOf" srcId="{22034D00-2F8C-4613-9D22-63016CF24997}" destId="{9EC25115-F31E-44BD-A737-295AB1F8F182}" srcOrd="3" destOrd="0" presId="urn:microsoft.com/office/officeart/2005/8/layout/hProcess10#1"/>
    <dgm:cxn modelId="{145C3BCD-8511-43D2-BBE9-110CF3BC3E82}" type="presParOf" srcId="{9EC25115-F31E-44BD-A737-295AB1F8F182}" destId="{A19DABA0-9489-47C1-85E0-CCAA977C7B55}" srcOrd="0" destOrd="0" presId="urn:microsoft.com/office/officeart/2005/8/layout/hProcess10#1"/>
    <dgm:cxn modelId="{A8A3BBAC-2E0F-4E21-A8C1-F16E96DDCE6C}" type="presParOf" srcId="{22034D00-2F8C-4613-9D22-63016CF24997}" destId="{E59DCC72-C740-4EB6-8EF8-154DA0AE8E9A}" srcOrd="4" destOrd="0" presId="urn:microsoft.com/office/officeart/2005/8/layout/hProcess10#1"/>
    <dgm:cxn modelId="{D6E40B44-7C15-4DEF-A3B1-7B866BBEFFE5}" type="presParOf" srcId="{E59DCC72-C740-4EB6-8EF8-154DA0AE8E9A}" destId="{F4304699-3B92-4A04-9C3A-AF251C6AAF06}" srcOrd="0" destOrd="0" presId="urn:microsoft.com/office/officeart/2005/8/layout/hProcess10#1"/>
    <dgm:cxn modelId="{E78C8488-B6D4-4A40-AC5B-723940D6E121}" type="presParOf" srcId="{E59DCC72-C740-4EB6-8EF8-154DA0AE8E9A}" destId="{705309A7-6992-42CE-B386-A9F5213F927C}" srcOrd="1" destOrd="0" presId="urn:microsoft.com/office/officeart/2005/8/layout/hProcess10#1"/>
    <dgm:cxn modelId="{A8DF653A-089F-401C-B3DB-6C10FF1F8BF0}" type="presParOf" srcId="{22034D00-2F8C-4613-9D22-63016CF24997}" destId="{D0A0A783-528B-4374-BE99-EA5A46546149}" srcOrd="5" destOrd="0" presId="urn:microsoft.com/office/officeart/2005/8/layout/hProcess10#1"/>
    <dgm:cxn modelId="{9891CBDA-78B8-4C0A-BBF1-7A2445E5D4EA}" type="presParOf" srcId="{D0A0A783-528B-4374-BE99-EA5A46546149}" destId="{23771546-CEC1-42F6-B808-557C49824B62}" srcOrd="0" destOrd="0" presId="urn:microsoft.com/office/officeart/2005/8/layout/hProcess10#1"/>
    <dgm:cxn modelId="{0E49AB41-79D2-4341-9EE5-969235911124}" type="presParOf" srcId="{22034D00-2F8C-4613-9D22-63016CF24997}" destId="{0BC1AA49-033D-4CFD-A296-AD1A47D5038B}" srcOrd="6" destOrd="0" presId="urn:microsoft.com/office/officeart/2005/8/layout/hProcess10#1"/>
    <dgm:cxn modelId="{1C422789-6A23-4D5D-BD6E-65499CDDC2E6}" type="presParOf" srcId="{0BC1AA49-033D-4CFD-A296-AD1A47D5038B}" destId="{A859D060-6EE2-4334-A60C-7F9E8AD839D3}" srcOrd="0" destOrd="0" presId="urn:microsoft.com/office/officeart/2005/8/layout/hProcess10#1"/>
    <dgm:cxn modelId="{282332F3-7FA3-47D3-BF6D-5212FD3403E6}" type="presParOf" srcId="{0BC1AA49-033D-4CFD-A296-AD1A47D5038B}" destId="{8107FA8C-6674-41F1-B86A-9BF9B0750302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4F77B9-D1FC-412C-ABDE-966860BBD78C}">
      <dsp:nvSpPr>
        <dsp:cNvPr id="0" name=""/>
        <dsp:cNvSpPr/>
      </dsp:nvSpPr>
      <dsp:spPr>
        <a:xfrm>
          <a:off x="1160" y="0"/>
          <a:ext cx="1510646" cy="9279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66ED6-5EA5-476F-B767-3FFE8810E2B7}">
      <dsp:nvSpPr>
        <dsp:cNvPr id="0" name=""/>
        <dsp:cNvSpPr/>
      </dsp:nvSpPr>
      <dsp:spPr>
        <a:xfrm>
          <a:off x="247079" y="556794"/>
          <a:ext cx="1510646" cy="9279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Магистральные направления</a:t>
          </a:r>
        </a:p>
      </dsp:txBody>
      <dsp:txXfrm>
        <a:off x="247079" y="556794"/>
        <a:ext cx="1510646" cy="927989"/>
      </dsp:txXfrm>
    </dsp:sp>
    <dsp:sp modelId="{C76E358E-B0A4-41A6-AD7F-7282DF9DF5CE}">
      <dsp:nvSpPr>
        <dsp:cNvPr id="0" name=""/>
        <dsp:cNvSpPr/>
      </dsp:nvSpPr>
      <dsp:spPr>
        <a:xfrm rot="23872">
          <a:off x="1842277" y="291188"/>
          <a:ext cx="330482" cy="362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3872">
        <a:off x="1842277" y="291188"/>
        <a:ext cx="330482" cy="362987"/>
      </dsp:txXfrm>
    </dsp:sp>
    <dsp:sp modelId="{67794D08-8922-4CE5-8F7C-46530E7CF9F0}">
      <dsp:nvSpPr>
        <dsp:cNvPr id="0" name=""/>
        <dsp:cNvSpPr/>
      </dsp:nvSpPr>
      <dsp:spPr>
        <a:xfrm>
          <a:off x="2456020" y="17047"/>
          <a:ext cx="1510646" cy="9279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FF64E-CE1F-4A92-AC5C-535D3A61F3ED}">
      <dsp:nvSpPr>
        <dsp:cNvPr id="0" name=""/>
        <dsp:cNvSpPr/>
      </dsp:nvSpPr>
      <dsp:spPr>
        <a:xfrm>
          <a:off x="2589109" y="556794"/>
          <a:ext cx="1510646" cy="9279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Прорыв</a:t>
          </a:r>
        </a:p>
      </dsp:txBody>
      <dsp:txXfrm>
        <a:off x="2589109" y="556794"/>
        <a:ext cx="1510646" cy="927989"/>
      </dsp:txXfrm>
    </dsp:sp>
    <dsp:sp modelId="{9EC25115-F31E-44BD-A737-295AB1F8F182}">
      <dsp:nvSpPr>
        <dsp:cNvPr id="0" name=""/>
        <dsp:cNvSpPr/>
      </dsp:nvSpPr>
      <dsp:spPr>
        <a:xfrm rot="21576235">
          <a:off x="4301029" y="290859"/>
          <a:ext cx="334373" cy="362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576235">
        <a:off x="4301029" y="290859"/>
        <a:ext cx="334373" cy="362987"/>
      </dsp:txXfrm>
    </dsp:sp>
    <dsp:sp modelId="{F4304699-3B92-4A04-9C3A-AF251C6AAF06}">
      <dsp:nvSpPr>
        <dsp:cNvPr id="0" name=""/>
        <dsp:cNvSpPr/>
      </dsp:nvSpPr>
      <dsp:spPr>
        <a:xfrm>
          <a:off x="4921998" y="0"/>
          <a:ext cx="1510646" cy="9279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309A7-6992-42CE-B386-A9F5213F927C}">
      <dsp:nvSpPr>
        <dsp:cNvPr id="0" name=""/>
        <dsp:cNvSpPr/>
      </dsp:nvSpPr>
      <dsp:spPr>
        <a:xfrm>
          <a:off x="4931139" y="556794"/>
          <a:ext cx="1510646" cy="9279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Зрелая</a:t>
          </a:r>
          <a:r>
            <a:rPr lang="ru-RU" sz="1200" b="1" kern="1200" baseline="0" dirty="0"/>
            <a:t> наука</a:t>
          </a:r>
          <a:endParaRPr lang="ru-RU" sz="1200" b="1" kern="1200" dirty="0"/>
        </a:p>
      </dsp:txBody>
      <dsp:txXfrm>
        <a:off x="4931139" y="556794"/>
        <a:ext cx="1510646" cy="927990"/>
      </dsp:txXfrm>
    </dsp:sp>
    <dsp:sp modelId="{D0A0A783-528B-4374-BE99-EA5A46546149}">
      <dsp:nvSpPr>
        <dsp:cNvPr id="0" name=""/>
        <dsp:cNvSpPr/>
      </dsp:nvSpPr>
      <dsp:spPr>
        <a:xfrm>
          <a:off x="6640756" y="282501"/>
          <a:ext cx="208111" cy="362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640756" y="282501"/>
        <a:ext cx="208111" cy="362987"/>
      </dsp:txXfrm>
    </dsp:sp>
    <dsp:sp modelId="{A859D060-6EE2-4334-A60C-7F9E8AD839D3}">
      <dsp:nvSpPr>
        <dsp:cNvPr id="0" name=""/>
        <dsp:cNvSpPr/>
      </dsp:nvSpPr>
      <dsp:spPr>
        <a:xfrm>
          <a:off x="7027249" y="0"/>
          <a:ext cx="1510646" cy="9279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7FA8C-6674-41F1-B86A-9BF9B0750302}">
      <dsp:nvSpPr>
        <dsp:cNvPr id="0" name=""/>
        <dsp:cNvSpPr/>
      </dsp:nvSpPr>
      <dsp:spPr>
        <a:xfrm>
          <a:off x="7273168" y="556794"/>
          <a:ext cx="1510646" cy="9279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Фантастика</a:t>
          </a:r>
        </a:p>
      </dsp:txBody>
      <dsp:txXfrm>
        <a:off x="7273168" y="556794"/>
        <a:ext cx="1510646" cy="927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B809F-AE65-48F6-9CBC-076B78700509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ADB4B-E65A-4166-B1CB-7FD419A64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indent="446088"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Основными трендами до 2030 года в мировой переработке сельскохозяйственной продукции являются технологизация, роботизация, информатизация. Ключевым приоритетным направлением научно-технологического развития пищевой перерабатывающей промышленности является совершенствование и внедрение технологий глубокой переработки плодоовощной, зерно-бобовой, масличной продукции, а также продукции животноводства и птицеводства. В этой связи, необходимо более активно развивать технологии производства продуктов питания, включая кулинарную продукцию, функционального, специализированного и лечебно-профилактического назначения, а также  технологии новых упаковочных материалов; технологии переработки нетрадиционного пищевого и кормового сырья, пищевых отходов. В ходе выявления перспективных направлений научных исследований углубленно были изучены отдельные подгруппы перерабатываемого сырья и виды получаемых продуктов. Основные приоритетные продукты глубокой переработки, субъекты предпринимательства, которые на сегодняшний день имеют потенциал их внедрения и возможные центры научного обеспечения представлены в таблице 1. </a:t>
            </a:r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  <a:p>
            <a:pPr indent="446088"/>
            <a:endParaRPr lang="ru-RU" alt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C203A-7715-4365-B2B6-DA95CEEC91D8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4A0-E33A-41D6-9467-F6DCEF22834E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EC3D-6CCB-4FDE-A882-63EE46E9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4A0-E33A-41D6-9467-F6DCEF22834E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EC3D-6CCB-4FDE-A882-63EE46E9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4A0-E33A-41D6-9467-F6DCEF22834E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EC3D-6CCB-4FDE-A882-63EE46E9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4A0-E33A-41D6-9467-F6DCEF22834E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EC3D-6CCB-4FDE-A882-63EE46E9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4A0-E33A-41D6-9467-F6DCEF22834E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EC3D-6CCB-4FDE-A882-63EE46E9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4A0-E33A-41D6-9467-F6DCEF22834E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EC3D-6CCB-4FDE-A882-63EE46E9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4A0-E33A-41D6-9467-F6DCEF22834E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EC3D-6CCB-4FDE-A882-63EE46E9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4A0-E33A-41D6-9467-F6DCEF22834E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EC3D-6CCB-4FDE-A882-63EE46E9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4A0-E33A-41D6-9467-F6DCEF22834E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EC3D-6CCB-4FDE-A882-63EE46E9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4A0-E33A-41D6-9467-F6DCEF22834E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EC3D-6CCB-4FDE-A882-63EE46E9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64A0-E33A-41D6-9467-F6DCEF22834E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19EC3D-6CCB-4FDE-A882-63EE46E9D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5C64A0-E33A-41D6-9467-F6DCEF22834E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19EC3D-6CCB-4FDE-A882-63EE46E9D2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https://fb.ru/misc/i/gallery/50521/3093683.jpg" TargetMode="External"/><Relationship Id="rId5" Type="http://schemas.openxmlformats.org/officeDocument/2006/relationships/image" Target="../media/image4.jpeg"/><Relationship Id="rId4" Type="http://schemas.openxmlformats.org/officeDocument/2006/relationships/image" Target="http://mediadb.agro2b.ru/mediadb/66110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0000"/>
                <a:lumOff val="8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568952" cy="34290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ОТЧЕТ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об итогах   выполнения научно-исследовательской работы по заказу Минсельхоза России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«</a:t>
            </a:r>
            <a:r>
              <a:rPr lang="ru-RU" sz="2800" b="1" i="1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Центр прогнозирования и мониторинга научно-технологического развития АПК: переработка сельскохозяйственного сырья в пищевую, кормовую и иную продукцию»</a:t>
            </a:r>
            <a:endParaRPr lang="ru-RU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8568952" cy="1752600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000" dirty="0" smtClean="0">
                <a:solidFill>
                  <a:schemeClr val="tx1"/>
                </a:solidFill>
              </a:rPr>
              <a:t>руководитель Центра - Симакова И.В.,</a:t>
            </a:r>
          </a:p>
          <a:p>
            <a:pPr marL="514350" indent="-514350"/>
            <a:r>
              <a:rPr lang="ru-RU" sz="2000" dirty="0" smtClean="0"/>
              <a:t>вед. специалист Центра - </a:t>
            </a:r>
            <a:r>
              <a:rPr lang="ru-RU" sz="2000" dirty="0" smtClean="0">
                <a:solidFill>
                  <a:schemeClr val="tx1"/>
                </a:solidFill>
              </a:rPr>
              <a:t>Третьяк Л.А.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514350" indent="-514350" algn="ctr"/>
            <a:endParaRPr lang="ru-RU" sz="2000" b="1" dirty="0" smtClean="0">
              <a:solidFill>
                <a:schemeClr val="tx1"/>
              </a:solidFill>
            </a:endParaRPr>
          </a:p>
          <a:p>
            <a:pPr marL="514350" indent="-514350" algn="ctr"/>
            <a:r>
              <a:rPr lang="ru-RU" sz="2000" b="1" dirty="0" smtClean="0">
                <a:solidFill>
                  <a:schemeClr val="tx1"/>
                </a:solidFill>
              </a:rPr>
              <a:t>24 декабря 20</a:t>
            </a:r>
            <a:r>
              <a:rPr lang="en-US" sz="2000" b="1" dirty="0" smtClean="0">
                <a:solidFill>
                  <a:schemeClr val="tx1"/>
                </a:solidFill>
              </a:rPr>
              <a:t>20</a:t>
            </a:r>
            <a:r>
              <a:rPr lang="ru-RU" sz="2000" b="1" dirty="0" smtClean="0">
                <a:solidFill>
                  <a:schemeClr val="tx1"/>
                </a:solidFill>
              </a:rPr>
              <a:t> года </a:t>
            </a:r>
          </a:p>
          <a:p>
            <a:endParaRPr lang="ru-RU" dirty="0"/>
          </a:p>
        </p:txBody>
      </p:sp>
      <p:pic>
        <p:nvPicPr>
          <p:cNvPr id="4" name="Picture 6" descr="C:\Users\Константин\Pictures\avata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8112" cy="99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33265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ФГБОУ ВО Саратовский государственный аграрный университет им. Н.И. Вавилова</a:t>
            </a:r>
            <a:endParaRPr lang="ru-RU" dirty="0"/>
          </a:p>
        </p:txBody>
      </p:sp>
      <p:pic>
        <p:nvPicPr>
          <p:cNvPr id="21508" name="Picture 4" descr="http://mediadb.agro2b.ru/mediadb/66110.jpg"/>
          <p:cNvPicPr>
            <a:picLocks noChangeAspect="1" noChangeArrowheads="1"/>
          </p:cNvPicPr>
          <p:nvPr/>
        </p:nvPicPr>
        <p:blipFill>
          <a:blip r:embed="rId3" r:link="rId4" cstate="print"/>
          <a:srcRect l="33084" t="25252" r="35268" b="35107"/>
          <a:stretch>
            <a:fillRect/>
          </a:stretch>
        </p:blipFill>
        <p:spPr bwMode="auto">
          <a:xfrm>
            <a:off x="2915816" y="980728"/>
            <a:ext cx="352425" cy="352425"/>
          </a:xfrm>
          <a:prstGeom prst="rect">
            <a:avLst/>
          </a:prstGeom>
          <a:noFill/>
        </p:spPr>
      </p:pic>
      <p:pic>
        <p:nvPicPr>
          <p:cNvPr id="21507" name="Picture 3" descr="https://fb.ru/misc/i/gallery/50521/3093683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051720" y="980728"/>
            <a:ext cx="352425" cy="352425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1619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1" y="620688"/>
          <a:ext cx="8568951" cy="6044649"/>
        </p:xfrm>
        <a:graphic>
          <a:graphicData uri="http://schemas.openxmlformats.org/drawingml/2006/table">
            <a:tbl>
              <a:tblPr/>
              <a:tblGrid>
                <a:gridCol w="1104902"/>
                <a:gridCol w="3167462"/>
                <a:gridCol w="4296587"/>
              </a:tblGrid>
              <a:tr h="36584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отрасли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новой продукции, планируемой к выпуску в РФ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Ведущие предприятия, организации в РФ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502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Переработка птицы, говядины, свинины, рыбы</a:t>
                      </a: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готовых блюд и кулинарной продукции и полуфабрикатов высокой степени готовности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Ингредиенты для пищевой промышленности и незаменимые (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эссенциальные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пищевые вещества:  коллагенсодержащие белки, 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короткоцепочные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пептиды,  аминокислоты,  полиненасыщенные жирные кислоты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Функциональные мясные продукты, разработанные на принципах прижизненной модификации  животного сырья: кулинарные изделия функционального и лечебно-профилактического назначения: котлеты, биточки, фрикадельки и др.; полуфабрикаты, включая полуфабрикаты высокой степени готовности функциональные и специализированные; колбасные изделия функциональные и 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специализированнные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Холдинг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Мираторг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(производство полуфабрикатов и готовых блюд); ООО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ЧикенФэктори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(производство полуфабрикатов из курицы высокой и полной степени готовности); АО «Ярославский бройлер» (производство полуфабрикатов и колбасно-копченых изделий из мяса птицы); ЗАО «Михайловский бройлер» Приморского края (выпуск охлажденной и замороженной продукции из мяса птицы), Агрохолдинг «Белая птица»– ООО «Белая птица – Белгород», ООО «Белая птица – Курск», ООО «Белая птица – Ростов» (комплексное производство по убою и переработке мяса птицы). Основные производители говяжьего белка в России: АО «Верхневолжский кожевенный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завод»,Тверской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области; ОАО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Лужский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завод «БЕЛКОЗИН» Ленинградской области; ООО «Группа компаний ПТИ», Московской области; ГК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Биостар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»,г. Санкт-Петербург. Производители свиного коллагена: ООО «Дмитровский белковый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комбинат»Московской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области; ООО «Группа компаний ПТИ», Московской области; ООО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Аромадон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Ростовской области.</a:t>
                      </a:r>
                    </a:p>
                    <a:p>
                      <a:pPr algn="just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РФ отсутствует производство наиболее ценного рыбного коллагена и коллагена из птицы</a:t>
                      </a:r>
                    </a:p>
                  </a:txBody>
                  <a:tcPr marL="60325" marR="60325" marT="9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209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Переработка зерновых</a:t>
                      </a: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Ингредиенты для пищевой промышленности  и 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незаме-нимые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эссенциальные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пи-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щевые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вещества: крахмал и модифицированные крахмалы; глюкоза, 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глюкозо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-фруктозные подсластители; клейковина; аминокислоты: лизин (лизин сульфат + лизин 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монохлоргидрат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метионин, триптофан, 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треонин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валин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органические кислоты;  молочная кислота; витамины: В2,  В12, С; 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биоэтанол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 «Завод премиксов №1» Белгородской области; АО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АминоСиб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Тюменской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области;ООО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Эвоник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Химия» г. Москва; ОАО АО «Волжский Оргсинтез» Волгоградской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области;ООО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Амилко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Ростовской области; ОАО ГПК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Ефремовский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Тульской области; ОАО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Ибредькрахмалпатока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Рязанской области; АО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АминоСиб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Тюменской области; ООО «Русские биотехнологии» Тульской области. В декабре 2019 года в г. Балашове Саратовской области дан старт строительству завода по глубокой переработке пшеницы для производства аминокислот мощностью 250 тыс. тонн в год (ООО «Саратовские биотехнологии»)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52120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Продолжение таблицы 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764705"/>
          <a:ext cx="8280920" cy="5960679"/>
        </p:xfrm>
        <a:graphic>
          <a:graphicData uri="http://schemas.openxmlformats.org/drawingml/2006/table">
            <a:tbl>
              <a:tblPr/>
              <a:tblGrid>
                <a:gridCol w="1067763"/>
                <a:gridCol w="3276320"/>
                <a:gridCol w="3936837"/>
              </a:tblGrid>
              <a:tr h="42022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отрасли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новой продукции, планируемой к выпуску в РФ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Ведущие предприятия, организации в РФ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9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Переработка плодоовощной продукции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Плодоовощная продукция длительного хранения:</a:t>
                      </a:r>
                    </a:p>
                    <a:p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концентраты соков;</a:t>
                      </a:r>
                    </a:p>
                    <a:p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дегидрированные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продукты;</a:t>
                      </a:r>
                    </a:p>
                    <a:p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быстрозамораживаемая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продукция в аппаратах непрерывного действия;</a:t>
                      </a:r>
                    </a:p>
                    <a:p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консервированная продукция  высокими температурами или давлением.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Бондюэль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-Кубань» Краснодарского края; ООО ПКФ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Пикант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Астраханской области; ООО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Красноуфимский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Завод Диетпродуктов» г. Екатеринбург; ООО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КЗ«Новгородский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г. Великий Новгород; ООО «Экологические продукты Сибири» г. Новосибирск; ООО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Корочанский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плодопитомник» Белгородской области; ООО «Вкусно Крым» г. Севастополь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9496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кормов</a:t>
                      </a: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кормов нового поколения с улучшенными показателями 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биоконверсии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корма и показателями безопасности, </a:t>
                      </a: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ПАО «Группа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Черкизово»;Холдинг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Мираторг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 АО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Приосколье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Белгородской области; ООО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Белгранкорм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Белгородской области;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Cargill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ООО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Гап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«Ресурс» г.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Москва;ГК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Продо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»;ГК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Русагро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 ООО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Чароен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Покпанд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Фудс» Московской области; ООО «ГК Агро-Белогорье» Белгородской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области;АО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Фирма «Агрокомплекс» им.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Н.И.Ткачева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Краснодарского края; ОАО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Богдановичский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комбикормовый завод» Свердловской области; ООО «ХК «Белая Птица» Белгородской области; ООО «АПК – Курск» Курской области; ООО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Русфид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DSM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Nutritional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Products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Rus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Республика Татарстан (производство спектра витаминов, микро- и макроэлементов, в том числе и в органической форме, а также ферментов,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эубиотиков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специальных продуктов для создания своих рецептур премиксов для всех видов продуктивных животных)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56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умного управления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технологичес-кими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процессами Индустрия 4,0</a:t>
                      </a: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Киберфизические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системы</a:t>
                      </a: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АО «Черкизово-Кашира», г. Кашира Московской области (полностью роботизированный завод по производству сырокопченых колбас на базе продукта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Sabris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SAP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 внедрение отдельных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элементовна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большом числе предприятий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2120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Продолжение таблицы 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268760"/>
          <a:ext cx="8712968" cy="5205222"/>
        </p:xfrm>
        <a:graphic>
          <a:graphicData uri="http://schemas.openxmlformats.org/drawingml/2006/table">
            <a:tbl>
              <a:tblPr/>
              <a:tblGrid>
                <a:gridCol w="5036508"/>
                <a:gridCol w="1102808"/>
                <a:gridCol w="1102808"/>
                <a:gridCol w="1470844"/>
              </a:tblGrid>
              <a:tr h="257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продукции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Готовность к внедрению (наличие патента)</a:t>
                      </a: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нормативно-технической документации</a:t>
                      </a: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декларации о соответствии или сертификата</a:t>
                      </a: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Продукты мясосодержащие</a:t>
                      </a: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Паштеты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 субпродуктовый комбинированный «Поволжский»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Полуфабрикаты мясные и мясосодержащие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Гамбургер: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«Берлинский»,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«Особый»,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«Деликатесный»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Полуфабрикаты мясные и мясосодержащие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Мясосодержащие: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ромштекс «Австрийский»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котлеты по-домашнему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биточки «Оригинальные» с сыром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Мясосодержащие фаршированные: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зразы «Вкусные»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голубцы «Русские»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перец фаршированный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Продукты деликатесные из мяса птицы: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рулет «Саратовский»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рулет «Радужный»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рулет «Волжский» 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Сыровяленые продукты из говядины, свинины, баранины, конины «Закусочные»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76" marR="15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Таблица 6 - Перспективные виды инновационной продукции, готовой к внедрению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548680"/>
          <a:ext cx="8496944" cy="6211415"/>
        </p:xfrm>
        <a:graphic>
          <a:graphicData uri="http://schemas.openxmlformats.org/drawingml/2006/table">
            <a:tbl>
              <a:tblPr/>
              <a:tblGrid>
                <a:gridCol w="4828388"/>
                <a:gridCol w="1220284"/>
                <a:gridCol w="1152128"/>
                <a:gridCol w="1296144"/>
              </a:tblGrid>
              <a:tr h="685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продукции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Готовность к внедрению (наличие патента)</a:t>
                      </a: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нормативно-технической документации</a:t>
                      </a: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декларации о соответствии или сертификата</a:t>
                      </a: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Мучные кондитерские изделия с повышенным содержанием белка и витаминно-минеральным комплексом</a:t>
                      </a: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печенье сахарное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-печенье сдобное курабье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-коврижка медовая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Мучные кондитерские изделия  из перспективного регионального сырья Саратовской области</a:t>
                      </a: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Песочное печенье с добавлением продуктов переработки овощей «Кишер»;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Бисквитный полуфабрикат «Белозерка»;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Макаронные изделия из муки светлозерной ржи;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Хлебобулочное изделие с мукой из зерна чумизы «Альтаир»;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Хлебобулочное изделие с амарантовой мукой и козьей сывороткой;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Сдобное печенье с мукой из зерна чумизы «Сеталика»;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Крекер с мукой из зерна чумизы «Огонек»;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Хлебобулочное изделие «ПаляницаСаратовская» с пайзовой мукой;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  Бисквитно-сбивное печенье с пайзовой мукой «Piezo»;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  Безе с пайзой.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Кулинарная продукция с добавлением полисахаридов для функционального, лечебно-профилактического и диетического питания</a:t>
                      </a: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Суп-пюре из печени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Сухая смесь для супа-пюре «Тыквенный»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Суфле куриное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Хлебцы рыбные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Кислородсодержащие продукты на основе молочного сырья диетического профилактического питания</a:t>
                      </a: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кислородные коктейли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Безжелатиновая пищевая продукция</a:t>
                      </a: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маршмеллоу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77" marR="3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0112" y="11663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Продолжение таблицы 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836712"/>
          <a:ext cx="8496944" cy="5398008"/>
        </p:xfrm>
        <a:graphic>
          <a:graphicData uri="http://schemas.openxmlformats.org/drawingml/2006/table">
            <a:tbl>
              <a:tblPr/>
              <a:tblGrid>
                <a:gridCol w="4911634"/>
                <a:gridCol w="1075467"/>
                <a:gridCol w="1075467"/>
                <a:gridCol w="1434376"/>
              </a:tblGrid>
              <a:tr h="64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продукции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Готовность к внедрению (наличие патента)</a:t>
                      </a: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нормативно-технической документации</a:t>
                      </a: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декларации о соответствии или сертификата</a:t>
                      </a: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69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Новая линейка продуктов здорового питания, включающая в себя  полуфабрикаты различной степени готовности из мясного и творожного сырья обогащенные амарантовой мукой, льняной мукой, биодобавкой из семян тыквы,  с дегидратированной мякотью тыквы и кабачка: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котлеты с добавлением муки из семян амаранта,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котлеты с добавлением муки из семян льна,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котлеты с добавлением дегидратированной мякоти тыквы,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котлеты с добавление дегидратированной мякоти кабачка,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купаты с добавлением муки из семян амаранта,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купаты с добавлением муки из семян льна,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купаты с добавлением дегидратированной мякоти тыквы,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колбаса и сосиски  с добавлением муки из семян амаранта,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колбаса и сосиски с добавлением муки из семян льна,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колбаса и сосиски с добавлением дегидратированной мякоти тыквы,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колбаса и сосиски с добавление дегидратированной мякоти кабачка,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сырники с добавление дегидратированной мякоти тыквы,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сырники с добавлением дегидратированной мякоти сахарной свеклы.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Специализированная продукция быстрого потребления</a:t>
                      </a: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(снековая продукция) с сохранёнными биологическими ценными свойствами нативного сырья, пониженным содержанием сахара из традиционного и нетрадиционного регионального растительного сырья: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цукаты,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чипсы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снеки 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0112" y="11663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Продолжение таблицы 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250352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Таблица  7–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Старт-апы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Саратовского ГАУ, представленные на проектно-образовательном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интенсиве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256580"/>
              </p:ext>
            </p:extLst>
          </p:nvPr>
        </p:nvGraphicFramePr>
        <p:xfrm>
          <a:off x="179512" y="764704"/>
          <a:ext cx="4392488" cy="5976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/>
              </a:tblGrid>
              <a:tr h="679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для женщины/мужчины, работающих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менеджерами, страдающих ожирением (18-29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13" marR="53013" marT="0" marB="0">
                    <a:solidFill>
                      <a:schemeClr val="bg2"/>
                    </a:solidFill>
                  </a:tcPr>
                </a:tc>
              </a:tr>
              <a:tr h="91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девушки, занимающийся профессиональным спортом (вид спорта - кикбоксинг) (18-29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13" marR="53013" marT="0" marB="0">
                    <a:solidFill>
                      <a:schemeClr val="bg2"/>
                    </a:solidFill>
                  </a:tcPr>
                </a:tc>
              </a:tr>
              <a:tr h="679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здоровой женщины 40-59 лет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13" marR="53013" marT="0" marB="0">
                    <a:solidFill>
                      <a:schemeClr val="bg2"/>
                    </a:solidFill>
                  </a:tcPr>
                </a:tc>
              </a:tr>
              <a:tr h="539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мужчины – фитнес-тренера (18-29 лет)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13" marR="53013" marT="0" marB="0">
                    <a:solidFill>
                      <a:schemeClr val="bg2"/>
                    </a:solidFill>
                  </a:tcPr>
                </a:tc>
              </a:tr>
              <a:tr h="679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девушки-студентки в период зимней сессии (с пиелонефритом и без) (18-29 лет)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13" marR="53013" marT="0" marB="0">
                    <a:solidFill>
                      <a:schemeClr val="bg2"/>
                    </a:solidFill>
                  </a:tcPr>
                </a:tc>
              </a:tr>
              <a:tr h="4468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для  женщины с онкозаболеванием (40-59  лет)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13" marR="53013" marT="0" marB="0">
                    <a:solidFill>
                      <a:schemeClr val="bg2"/>
                    </a:solidFill>
                  </a:tcPr>
                </a:tc>
              </a:tr>
              <a:tr h="679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для мужчины с заболеванием сердечно-сосудистой системы 40-59 лет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13" marR="53013" marT="0" marB="0">
                    <a:solidFill>
                      <a:schemeClr val="bg2"/>
                    </a:solidFill>
                  </a:tcPr>
                </a:tc>
              </a:tr>
              <a:tr h="679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 мужчины-спортсмена  (вид спорта - плавание) 18-29 лет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13" marR="53013" marT="0" marB="0">
                    <a:solidFill>
                      <a:schemeClr val="bg2"/>
                    </a:solidFill>
                  </a:tcPr>
                </a:tc>
              </a:tr>
              <a:tr h="679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для женщины/мужчины, работающих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менеджерами, страдающих ожирением (18-29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13" marR="53013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3121628"/>
              </p:ext>
            </p:extLst>
          </p:nvPr>
        </p:nvGraphicFramePr>
        <p:xfrm>
          <a:off x="4644008" y="764704"/>
          <a:ext cx="4248472" cy="5983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/>
              </a:tblGrid>
              <a:tr h="478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для детей 7-12 лет с заболеваниями желудочно-кишечного тракта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9" marR="39759" marT="0" marB="0">
                    <a:solidFill>
                      <a:schemeClr val="bg2"/>
                    </a:solidFill>
                  </a:tcPr>
                </a:tc>
              </a:tr>
              <a:tr h="718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девушки-студентки в период зимней сессии (с пиелонефритом и без) (18-29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9" marR="39759" marT="0" marB="0">
                    <a:solidFill>
                      <a:schemeClr val="bg2"/>
                    </a:solidFill>
                  </a:tcPr>
                </a:tc>
              </a:tr>
              <a:tr h="478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для ребенка (1-3 года) с лактазной непереносимостью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9" marR="39759" marT="0" marB="0">
                    <a:solidFill>
                      <a:schemeClr val="bg2"/>
                    </a:solidFill>
                  </a:tcPr>
                </a:tc>
              </a:tr>
              <a:tr h="478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для детей 7-12 лет с заболеваниями желудочно-кишечного тракта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9" marR="39759" marT="0" marB="0">
                    <a:solidFill>
                      <a:schemeClr val="bg2"/>
                    </a:solidFill>
                  </a:tcPr>
                </a:tc>
              </a:tr>
              <a:tr h="718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для мужчины 30-39 лет с метаболическим синдромом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9" marR="39759" marT="0" marB="0">
                    <a:solidFill>
                      <a:schemeClr val="bg2"/>
                    </a:solidFill>
                  </a:tcPr>
                </a:tc>
              </a:tr>
              <a:tr h="718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для девушки 18-29 лет с заболеваниями кожи (демодекоз)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9" marR="39759" marT="0" marB="0">
                    <a:solidFill>
                      <a:schemeClr val="bg2"/>
                    </a:solidFill>
                  </a:tcPr>
                </a:tc>
              </a:tr>
              <a:tr h="478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для девушки 18-29 лет ОВД  (диета №7/10)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9" marR="39759" marT="0" marB="0">
                    <a:solidFill>
                      <a:schemeClr val="bg2"/>
                    </a:solidFill>
                  </a:tcPr>
                </a:tc>
              </a:tr>
              <a:tr h="718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для женщины 30-39 с метаболическим синдромом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9" marR="39759" marT="0" marB="0">
                    <a:solidFill>
                      <a:schemeClr val="bg2"/>
                    </a:solidFill>
                  </a:tcPr>
                </a:tc>
              </a:tr>
              <a:tr h="478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для  женщины 40-59 лет с онкозаболеванием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9" marR="39759" marT="0" marB="0">
                    <a:solidFill>
                      <a:schemeClr val="bg2"/>
                    </a:solidFill>
                  </a:tcPr>
                </a:tc>
              </a:tr>
              <a:tr h="718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здоровой женщины 40-59 лет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9" marR="39759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18648" cy="322360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таблицы 7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0365616"/>
              </p:ext>
            </p:extLst>
          </p:nvPr>
        </p:nvGraphicFramePr>
        <p:xfrm>
          <a:off x="323528" y="764704"/>
          <a:ext cx="8352928" cy="6099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454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здоровой женщины 40-59 лет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здорового мужчины 40-59 лет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</a:tr>
              <a:tr h="454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здоровой женщины 30-39 лет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здорового мужчины 40-59 лет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 физической активности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</a:tr>
              <a:tr h="302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кормящей женщины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здорового мужчины старше 60 лет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</a:tr>
              <a:tr h="45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здорового мужчины 18-29 лет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здоровой женщины 18-29 лет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</a:tr>
              <a:tr h="45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здорового мужчины 18-29 лет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здоровой женщины 18-29 лет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</a:tr>
              <a:tr h="45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здорового мужчины 30-39 лет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здоровой женщины 18-29 лет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</a:tr>
              <a:tr h="45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здорового мужчины 30-39 лет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здоровой женщины 18-29 лет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 физической активности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</a:tr>
              <a:tr h="45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здорового мужчины 30-39 лет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здоровой женщины 30-39 лет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</a:tr>
              <a:tr h="45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здорового мужчины 30-39  лет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здоровой женщины 30-39 лет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</a:tr>
              <a:tr h="45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рациона питания функциональной направленности для здорового мужчины 40-59 лет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 физической активности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56" marR="493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77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0374824"/>
              </p:ext>
            </p:extLst>
          </p:nvPr>
        </p:nvGraphicFramePr>
        <p:xfrm>
          <a:off x="179512" y="908720"/>
          <a:ext cx="8784976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2174"/>
                <a:gridCol w="899350"/>
                <a:gridCol w="93345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Плано-вое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Факти-ческое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сотрудников Центра, чел.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Публикации (типа 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article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review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в научных журналах, индексируемых в международных базах научного цитирования (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 of Science Core Collection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(или) 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Scopus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них в научных журналах первого и второго квартилей, (квартиль журнала определяется по квартилю наивысшей из имеющихся тематик журнала по данным на момент представления таблицы)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публикации {препринты и другие) в общепризнанных международных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репозиториях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отраслям науки (SSRN,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RePEc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arXiv.org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другие)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Доклады на ведущих международных научных (научно-практических) конференциях в Российской Федерации и за рубежом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Аналитические материалы в интересах (по заказам) органов государственной власти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поданных заявок на получение патента или регистрацию результата интеллектуальной деятельности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26064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Таблица 8 – Результативные показатели деятельности Центра за 2020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628800"/>
          <a:ext cx="824542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3249"/>
                <a:gridCol w="1216538"/>
                <a:gridCol w="111563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Плано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Факти-ческое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работе Центра экспертов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к деятельности Центра представителей перерабатывающих предприятий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научных мероприятий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аналитических справок по исследованиям Центра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публикации монографии по тематике НИР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64088" y="101208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Продолжение таблицы 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420888"/>
            <a:ext cx="60486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16632"/>
            <a:ext cx="4786346" cy="500065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Для достижения цели были проведены работы в несколько этапов:</a:t>
            </a:r>
          </a:p>
          <a:p>
            <a:pPr>
              <a:buNone/>
            </a:pPr>
            <a:r>
              <a:rPr lang="ru-RU" b="1" i="1" dirty="0" smtClean="0"/>
              <a:t>Первый этап</a:t>
            </a:r>
            <a:r>
              <a:rPr lang="ru-RU" dirty="0" smtClean="0"/>
              <a:t> – проанализировать и определить большие вызовы, на которые будет отвечать пищевая промышленность в долгосрочной перспективе.</a:t>
            </a:r>
          </a:p>
          <a:p>
            <a:pPr>
              <a:buNone/>
            </a:pPr>
            <a:r>
              <a:rPr lang="ru-RU" b="1" i="1" dirty="0" smtClean="0"/>
              <a:t>Второй этап</a:t>
            </a:r>
            <a:r>
              <a:rPr lang="ru-RU" dirty="0" smtClean="0"/>
              <a:t> – определить </a:t>
            </a:r>
            <a:r>
              <a:rPr lang="ru-RU" dirty="0" err="1" smtClean="0"/>
              <a:t>мегатренды</a:t>
            </a:r>
            <a:r>
              <a:rPr lang="ru-RU" dirty="0" smtClean="0"/>
              <a:t> науки о питании и сформировать научную карту  дальнейшего развития АПК в области  переработки сельскохозяйственного сырья в пищевую продукцию</a:t>
            </a:r>
            <a:r>
              <a:rPr lang="ru-RU" b="1" i="1" dirty="0" smtClean="0"/>
              <a:t> </a:t>
            </a:r>
          </a:p>
          <a:p>
            <a:pPr>
              <a:buNone/>
            </a:pPr>
            <a:r>
              <a:rPr lang="ru-RU" b="1" i="1" dirty="0" smtClean="0"/>
              <a:t>Третий этап</a:t>
            </a:r>
            <a:r>
              <a:rPr lang="ru-RU" dirty="0" smtClean="0"/>
              <a:t> – определить прорывы, при которых произойдет смена вектора и типа  развития </a:t>
            </a:r>
            <a:r>
              <a:rPr lang="ru-RU" dirty="0" err="1" smtClean="0"/>
              <a:t>мегатренда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146583617"/>
              </p:ext>
            </p:extLst>
          </p:nvPr>
        </p:nvGraphicFramePr>
        <p:xfrm>
          <a:off x="107504" y="5013176"/>
          <a:ext cx="8784976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Блок-схема: альтернативный процесс 7"/>
          <p:cNvSpPr/>
          <p:nvPr/>
        </p:nvSpPr>
        <p:spPr>
          <a:xfrm>
            <a:off x="107504" y="116632"/>
            <a:ext cx="3960440" cy="432048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функционирования центра</a:t>
            </a: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1871700" y="440668"/>
            <a:ext cx="360040" cy="57606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00151" y="980728"/>
            <a:ext cx="3967793" cy="360040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 поддержание системы мониторинга и прогнозирования научно-технологического развития и инновационной деятельности в соответствующей профилю отраслевого центра тематической области (переработка сельскохозяйственного сырья в пищевую, кормовую и иную продукцию), а также содействие подготовке информационных, аналитических и прогнозных материалов для целей научно-технологического развития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41581" y="332656"/>
            <a:ext cx="84498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1 – Оценка важности трендов рынка Фуднет-2030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мнению экспертов Центра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5457551"/>
              </p:ext>
            </p:extLst>
          </p:nvPr>
        </p:nvGraphicFramePr>
        <p:xfrm>
          <a:off x="251521" y="1484784"/>
          <a:ext cx="8640960" cy="4692233"/>
        </p:xfrm>
        <a:graphic>
          <a:graphicData uri="http://schemas.openxmlformats.org/drawingml/2006/table">
            <a:tbl>
              <a:tblPr/>
              <a:tblGrid>
                <a:gridCol w="7848872"/>
                <a:gridCol w="792088"/>
              </a:tblGrid>
              <a:tr h="232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Тренды рынка  по мнению экспертов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Рост потребления функционального питания, обеспечивающего профилактику заболеваний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14,0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спроса на органическое и экологически чистое питание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11,7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Усиление государственного контроля переработки пищевых отходов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11,7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Широкое применение "умной" и функциональной упаковки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8,9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Формирование персонализированных рецептов питания с применением технологий постоянного мониторинга состояния человека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8,4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Рост последователей «здорового образа жизни»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7,9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Рост числа разработок новых источников белка безглютеновых продуктов, продуктов без содержания сахара и др.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7,0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Сближение государственного регулирования медицинской и пищевой продукции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6,5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Усиление контроля остаточного содержания пестицидов и агрохимикатов в готовой продукции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5,1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Внедрение цифровых технологий, включая IT, искусственный интеллект, большие данные и пр. в сферах Фуднет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5,1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Производство дешевых пищевых и кормовых продуктов за счет использования современных биотехнологий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4,2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Рост использования цифровых девайсов (датчиков, сенсоров, камер, компьютерного зрения) в производстве, логистике и хранении продуктов питания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4,2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658" marR="20658" marT="5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29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Таблица 2 - Значимость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новых сегментов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рынка продовольствия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(Фуднет-2030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по мнению экспертов Центра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0342656"/>
              </p:ext>
            </p:extLst>
          </p:nvPr>
        </p:nvGraphicFramePr>
        <p:xfrm>
          <a:off x="323528" y="1628800"/>
          <a:ext cx="8496944" cy="3992466"/>
        </p:xfrm>
        <a:graphic>
          <a:graphicData uri="http://schemas.openxmlformats.org/drawingml/2006/table">
            <a:tbl>
              <a:tblPr/>
              <a:tblGrid>
                <a:gridCol w="1296144"/>
                <a:gridCol w="5976664"/>
                <a:gridCol w="1224136"/>
              </a:tblGrid>
              <a:tr h="326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в рейтинге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Сегмент рынка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голосов экспертов, %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продуктов персонализированного питания,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Органическая продукция первичной и глубокой переработки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21,7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Сервисы прослеживания качества производства и поставки продукции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Цифровые платформы персонализированного питания, сервисы логистики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Растительные аналоги животноводческой продукции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Умная и функциональная упаковка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индустриально культивированных микроводорослей и микроорганизмов, а также продуктов их переработки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Кормовые белки и сахара из целлюлозосодержащего сырья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Новые продукты переработки дикорастущих растений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Искусственно синтезированные “клеточные” пищевые продукты и ингредиенты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9942" marR="39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90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Таблица 3 -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Мегатренды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научно-технологического развития в пищевой промышленности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1142871"/>
              </p:ext>
            </p:extLst>
          </p:nvPr>
        </p:nvGraphicFramePr>
        <p:xfrm>
          <a:off x="395536" y="908720"/>
          <a:ext cx="8501121" cy="4667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4"/>
                <a:gridCol w="3858792"/>
                <a:gridCol w="4070825"/>
              </a:tblGrid>
              <a:tr h="64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600" b="1" dirty="0" err="1">
                          <a:latin typeface="+mn-lt"/>
                          <a:ea typeface="Times New Roman"/>
                          <a:cs typeface="Times New Roman"/>
                        </a:rPr>
                        <a:t>мегатренда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Топовая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пищевая продукция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</a:tr>
              <a:tr h="92760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системы оценки безопасности продуктов, полученных с применением</a:t>
                      </a:r>
                    </a:p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новых биотехнологий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Продукты, полученные с применением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новых биотехнологий</a:t>
                      </a:r>
                      <a:endParaRPr lang="ru-RU" sz="1400" b="0" dirty="0"/>
                    </a:p>
                  </a:txBody>
                  <a:tcPr/>
                </a:tc>
              </a:tr>
              <a:tr h="42585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Минорные биологически активные вещества</a:t>
                      </a:r>
                    </a:p>
                    <a:p>
                      <a:endParaRPr lang="ru-RU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Различные группы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флавоноидов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экзогенные пептиды и отдельные аминокислоты, органические кислоты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др.</a:t>
                      </a:r>
                      <a:endParaRPr lang="ru-RU" sz="1400" b="0" dirty="0"/>
                    </a:p>
                  </a:txBody>
                  <a:tcPr/>
                </a:tc>
              </a:tr>
              <a:tr h="425858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Специализированные пищевые продукты для лечебного, диетического, профилактического, функционального питания</a:t>
                      </a:r>
                    </a:p>
                    <a:p>
                      <a:endParaRPr lang="ru-RU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Пищевая продукция для спортсменов;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Пищевая продукция диетического лечебного питания, в том числе детского;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Пищевая продукция диетического профилактического питания, в том числе детского;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Пищевая продукция для беременных и кормящих женщин;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Пищевая продукция для детского питания.</a:t>
                      </a:r>
                      <a:endParaRPr lang="ru-RU" sz="1400" b="0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s://ugra-tv.ru/upload/iblock/6d9/6d978888f082d7d74632d7c3787775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437112"/>
            <a:ext cx="1991714" cy="113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5589240"/>
          <a:ext cx="8501121" cy="739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4"/>
                <a:gridCol w="3892992"/>
                <a:gridCol w="4036625"/>
              </a:tblGrid>
              <a:tr h="739927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3D-печать пищевых продуктов</a:t>
                      </a: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первую очередь, 3D-печать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мясной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продукции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s://blog.inkedibles.com/wp-content/uploads/2019/11/food-printer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123547" cy="76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826768" cy="36828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таблицы 3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1773350"/>
              </p:ext>
            </p:extLst>
          </p:nvPr>
        </p:nvGraphicFramePr>
        <p:xfrm>
          <a:off x="179512" y="761735"/>
          <a:ext cx="8789153" cy="6016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867"/>
                <a:gridCol w="3801550"/>
                <a:gridCol w="4396736"/>
              </a:tblGrid>
              <a:tr h="482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2000" b="1" dirty="0" err="1">
                          <a:latin typeface="+mn-lt"/>
                          <a:ea typeface="Times New Roman"/>
                          <a:cs typeface="Times New Roman"/>
                        </a:rPr>
                        <a:t>мегатренда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Топовая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пищевая продукция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</a:tr>
              <a:tr h="10219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Новые технологические приемы сохранения биоактивных веществ при производстве продуктов питания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Продукты, обработанные высоким давлением, экстрагированные ингредиенты, например, СО</a:t>
                      </a:r>
                      <a:r>
                        <a:rPr lang="ru-RU" sz="14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-экстракты и продукты, полученные разными видами дегидрирования (сушеные продукты)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b="0" dirty="0"/>
                    </a:p>
                  </a:txBody>
                  <a:tcPr/>
                </a:tc>
              </a:tr>
              <a:tr h="10481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Новые формы пищи повышенной</a:t>
                      </a:r>
                    </a:p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биодоступности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Традиционные пищевые продукты, прошедшие специальную обработку, например, проращивание, обработку кислотами или щелочами и др. для повышения биологической доступности различных веществ.</a:t>
                      </a:r>
                      <a:endParaRPr lang="ru-RU" sz="1400" b="0" i="0" dirty="0"/>
                    </a:p>
                  </a:txBody>
                  <a:tcPr/>
                </a:tc>
              </a:tr>
              <a:tr h="6371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Сенсорные характеристики новых видов пищевых продуктов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специальных форм пищевых продуктов с особым  органолептическим профилем</a:t>
                      </a:r>
                      <a:endParaRPr lang="ru-RU" sz="1400" b="0" dirty="0"/>
                    </a:p>
                  </a:txBody>
                  <a:tcPr/>
                </a:tc>
              </a:tr>
              <a:tr h="6371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доказательной базы о влиянии различных диет и продуктов на здоровье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Онкопротекторные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виды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пищевой продукции</a:t>
                      </a:r>
                      <a:endParaRPr lang="ru-RU" sz="1400" b="0" dirty="0"/>
                    </a:p>
                  </a:txBody>
                  <a:tcPr/>
                </a:tc>
              </a:tr>
              <a:tr h="6371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Биосенсоры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для определения качества пищевых продуктов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и применение </a:t>
                      </a:r>
                      <a:r>
                        <a:rPr kumimoji="0"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биосенсоров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разных отраслях пищевой промышленности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71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связи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микробиоты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функционирования нервной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Функциональные продукты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питания, влияющие на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микробиоту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s://pf-k.ru/uploads/monthly_2018_01/Broccoli-vs-breast-cance.jpg.adca2226ab4b5dd30d84132ee0b239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4581128"/>
            <a:ext cx="1011143" cy="6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omskpress.ru/wp-content/uploads/2020/05/1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949280"/>
            <a:ext cx="806139" cy="75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4460396"/>
              </p:ext>
            </p:extLst>
          </p:nvPr>
        </p:nvGraphicFramePr>
        <p:xfrm>
          <a:off x="539552" y="1484784"/>
          <a:ext cx="8001055" cy="4931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8698"/>
                <a:gridCol w="2653466"/>
                <a:gridCol w="2428891"/>
              </a:tblGrid>
              <a:tr h="507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Ключевые прорывы</a:t>
                      </a:r>
                      <a:endParaRPr lang="ru-RU" sz="18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Кандидатные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прорывы</a:t>
                      </a:r>
                      <a:endParaRPr lang="ru-RU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Вероятные прорывы </a:t>
                      </a:r>
                      <a:endParaRPr lang="ru-RU" sz="18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070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 реализации прорыва - 2021-2030 гг.</a:t>
                      </a:r>
                      <a:endParaRPr lang="ru-RU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057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Новые технологии комплексной переработки пищи</a:t>
                      </a:r>
                      <a:endParaRPr lang="ru-RU" sz="140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i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Омиксные</a:t>
                      </a:r>
                      <a:r>
                        <a:rPr lang="ru-RU" sz="1400" b="1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технологии в питании</a:t>
                      </a:r>
                      <a:endParaRPr lang="ru-RU" sz="14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Специальное питание</a:t>
                      </a:r>
                      <a:endParaRPr lang="ru-RU" sz="140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больных людей</a:t>
                      </a:r>
                      <a:endParaRPr lang="ru-RU" sz="140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Функциональные продукты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Механизмы молекулярного действия биологически активных веществ</a:t>
                      </a:r>
                    </a:p>
                    <a:p>
                      <a:endParaRPr kumimoji="0" lang="ru-RU" sz="14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Ингредиенты с целевой точкой включения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4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метаболом</a:t>
                      </a: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биоактивных веществ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Нутрицевтики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оказывающие влияние на здоровье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Вторая зеленая революция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Продукты питания без срока годности и с сохранением питательных веществ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Глобальная база генетических данных растений для питания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Индивидуальный подбор продуктов на основе баз данных</a:t>
                      </a:r>
                      <a:endParaRPr lang="ru-RU" sz="140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47667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Таблица 4 – Ожидаемые прорывные технологии в пищевой промышленности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0904149"/>
              </p:ext>
            </p:extLst>
          </p:nvPr>
        </p:nvGraphicFramePr>
        <p:xfrm>
          <a:off x="467544" y="1628800"/>
          <a:ext cx="8016693" cy="4218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570"/>
                <a:gridCol w="2880320"/>
                <a:gridCol w="3369803"/>
              </a:tblGrid>
              <a:tr h="56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Ключевые прорывы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Кандидатные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прорывы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Вероятные прорывы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14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 реализации прорыва - 2031-2040 гг.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19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Новые биологические структуры для большей доступности  </a:t>
                      </a:r>
                      <a:r>
                        <a:rPr kumimoji="0" lang="ru-RU" sz="1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нутрицевтиков</a:t>
                      </a:r>
                      <a:endParaRPr kumimoji="0" lang="ru-RU" sz="14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Нутригеномика</a:t>
                      </a:r>
                      <a:endParaRPr kumimoji="0" lang="ru-RU" sz="14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Ассортимент продуктов, из которых можно выбрать отвечающие состоянию организма</a:t>
                      </a:r>
                    </a:p>
                  </a:txBody>
                  <a:tcPr/>
                </a:tc>
              </a:tr>
              <a:tr h="34148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 реализации прорыва - 2041-2050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гг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/>
                </a:tc>
              </a:tr>
              <a:tr h="1657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Инновационные подходы к обеспечению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качества продуктов питания</a:t>
                      </a:r>
                      <a:endParaRPr kumimoji="0" lang="ru-RU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Питание для активного долголетия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Персонификация питания  «минута в минуту»</a:t>
                      </a:r>
                      <a:endParaRPr kumimoji="0" lang="ru-RU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08104" y="105273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Продолжение таблицы 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6207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Таблица 5 - Примерный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перечень приоритетных продуктов питания и продуктов глубокой переработки для развития пищевой и перерабатывающей промышленности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5" y="1124742"/>
          <a:ext cx="8280921" cy="5472609"/>
        </p:xfrm>
        <a:graphic>
          <a:graphicData uri="http://schemas.openxmlformats.org/drawingml/2006/table">
            <a:tbl>
              <a:tblPr/>
              <a:tblGrid>
                <a:gridCol w="1067763"/>
                <a:gridCol w="3276320"/>
                <a:gridCol w="3936838"/>
              </a:tblGrid>
              <a:tr h="42097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отрасли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новой продукции, планируемой к выпуску в РФ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Ведущие предприятия, организации в РФ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8729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Масложировая</a:t>
                      </a: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Шроты:  высокопротеиновый шрот, соевый шрот с различным содержанием протеина, рапсовый шрот, подсолнечный шрот.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Незаменимые (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эссенциальные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пищевые вещества: полиненасыщенные жирные кислоты семейства: омега-3, омега-6, омега-9.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Минорные и биологически активные вещества пищи: фосфолипиды, 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фитостеролы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лецитины и др.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Продукты для лечебно-диетического, функционального питания или специализированного назначения: майонезы, 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купажированные</a:t>
                      </a: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масла, масла из нетрадиционных источников сырья, спреды, эмульсии и др.</a:t>
                      </a: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БиоТехнологии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(глубокая переработка подсолнечного шрота, высокотехнологичное производство белкового концентрата из масличных культур);группа компаний «НМЖК» – ОАО «Урюпинский МЭЗ» и ООО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Сорочинский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МЭЗ» (производство подсолнечного масла и высокопротеинового шрота);ГК «ЭФКО» (производство подсолнечного, соевого  и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распсового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тостированного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высокопротеинового шрота);ООО «Зерновая Компания «Черноземье» Липецкой области (производство подсолнечного шрота); ООО «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Лабинский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маслоэкстракционный завод» Краснодарского края (производство подсолнечного масла, пищевых растительных фосфолипидов); ОАО «Иркутский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масложиркомбинат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(переработка семян масличных культур: сои, рапса, подсолнечника);ООО «Барнаульский маслоэкстракционный завод» (производство подсолнечного, соевого, рапсового масла, шрота,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биотоплива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 подсолнечной лузги,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фосфатидного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концентрата, используемый при производстве пищевого лецитина) и др.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9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Переработка молока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Функциональные молочные продукты, Молочные продукты длительного хранения, Молочные продукты биотехнологического производства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ОАО «Черкизовский молочный завод» г. Москва; АО «Благовещенский молочный комбинат» Амурской области; ООО «Нестле Россия» г. Москва; АО Молочный комбинат «Ставропольский»  г. Ставрополь; </a:t>
                      </a: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АО«Золотые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Луга» Тюменской области; ООО «ЯСТРО»", Омской области, АФ «Норов», Республики Мордовия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836</TotalTime>
  <Words>3345</Words>
  <Application>Microsoft Office PowerPoint</Application>
  <PresentationFormat>Экран (4:3)</PresentationFormat>
  <Paragraphs>426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ОТЧЕТ об итогах   выполнения научно-исследовательской работы по заказу Минсельхоза России   «Центр прогнозирования и мониторинга научно-технологического развития АПК: переработка сельскохозяйственного сырья в пищевую, кормовую и иную продукцию»</vt:lpstr>
      <vt:lpstr>Слайд 2</vt:lpstr>
      <vt:lpstr>Слайд 3</vt:lpstr>
      <vt:lpstr>Слайд 4</vt:lpstr>
      <vt:lpstr>Таблица 3 - Мегатренды научно-технологического развития в пищевой промышленности</vt:lpstr>
      <vt:lpstr>Продолжение таблицы 3</vt:lpstr>
      <vt:lpstr>Слайд 7</vt:lpstr>
      <vt:lpstr>Слайд 8</vt:lpstr>
      <vt:lpstr>Таблица 5 - Примерный перечень приоритетных продуктов питания и продуктов глубокой переработки для развития пищевой и перерабатывающей промышленности</vt:lpstr>
      <vt:lpstr>Слайд 10</vt:lpstr>
      <vt:lpstr>Слайд 11</vt:lpstr>
      <vt:lpstr>Слайд 12</vt:lpstr>
      <vt:lpstr>Слайд 13</vt:lpstr>
      <vt:lpstr>Слайд 14</vt:lpstr>
      <vt:lpstr>Таблица  7– Старт-апы Саратовского ГАУ, представленные на проектно-образовательном интенсиве</vt:lpstr>
      <vt:lpstr>Продолжение таблицы 7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72</cp:revision>
  <dcterms:created xsi:type="dcterms:W3CDTF">2020-12-18T21:21:54Z</dcterms:created>
  <dcterms:modified xsi:type="dcterms:W3CDTF">2021-01-30T13:55:24Z</dcterms:modified>
</cp:coreProperties>
</file>